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chivo Black"/>
      <p:regular r:id="rId14"/>
    </p:embeddedFont>
    <p:embeddedFont>
      <p:font typeface="Montserrat Classic Bold"/>
      <p:regular r:id="rId15"/>
    </p:embeddedFont>
    <p:embeddedFont>
      <p:font typeface="Montserrat Light" panose="00000400000000000000" pitchFamily="2" charset="-18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127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pn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Relationship Id="rId14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12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/>
          <p:nvPr/>
        </p:nvGrpSpPr>
        <p:grpSpPr>
          <a:xfrm>
            <a:off x="9525001" y="1"/>
            <a:ext cx="8763000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r="-9783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8525" y="2844218"/>
            <a:ext cx="14554938" cy="3611555"/>
            <a:chOff x="0" y="0"/>
            <a:chExt cx="3314463" cy="951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14463" cy="951192"/>
            </a:xfrm>
            <a:custGeom>
              <a:avLst/>
              <a:gdLst/>
              <a:ahLst/>
              <a:cxnLst/>
              <a:rect l="l" t="t" r="r" b="b"/>
              <a:pathLst>
                <a:path w="3314463" h="951192">
                  <a:moveTo>
                    <a:pt x="0" y="0"/>
                  </a:moveTo>
                  <a:lnTo>
                    <a:pt x="3314463" y="0"/>
                  </a:lnTo>
                  <a:lnTo>
                    <a:pt x="3314463" y="951192"/>
                  </a:lnTo>
                  <a:lnTo>
                    <a:pt x="0" y="951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314463" cy="97024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59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Archivo Black"/>
                  <a:ea typeface="Open Sauce"/>
                  <a:cs typeface="Open Sauce"/>
                  <a:sym typeface="Open Sauce"/>
                </a:rPr>
                <a:t>Készítette</a:t>
              </a:r>
              <a:r>
                <a:rPr lang="en-US" sz="3200" dirty="0">
                  <a:solidFill>
                    <a:srgbClr val="000000"/>
                  </a:solidFill>
                  <a:latin typeface="Archivo Black"/>
                  <a:ea typeface="Open Sauce"/>
                  <a:cs typeface="Open Sauce"/>
                  <a:sym typeface="Open Sauce"/>
                </a:rPr>
                <a:t>: Varga Antónia, Katona Alexandra, </a:t>
              </a:r>
              <a:r>
                <a:rPr lang="en-US" sz="3200" dirty="0" err="1">
                  <a:solidFill>
                    <a:srgbClr val="000000"/>
                  </a:solidFill>
                  <a:latin typeface="Archivo Black"/>
                  <a:ea typeface="Open Sauce"/>
                  <a:cs typeface="Open Sauce"/>
                  <a:sym typeface="Open Sauce"/>
                </a:rPr>
                <a:t>Jancsurák</a:t>
              </a:r>
              <a:r>
                <a:rPr lang="en-US" sz="3200" dirty="0">
                  <a:solidFill>
                    <a:srgbClr val="000000"/>
                  </a:solidFill>
                  <a:latin typeface="Archivo Black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Archivo Black"/>
                  <a:ea typeface="Open Sauce"/>
                  <a:cs typeface="Open Sauce"/>
                  <a:sym typeface="Open Sauce"/>
                </a:rPr>
                <a:t>Napsugár</a:t>
              </a:r>
              <a:endParaRPr lang="en-US" sz="3200" dirty="0">
                <a:solidFill>
                  <a:srgbClr val="000000"/>
                </a:solidFill>
                <a:latin typeface="Archivo Black"/>
                <a:ea typeface="Open Sauce"/>
                <a:cs typeface="Open Sauce"/>
                <a:sym typeface="Open Sauce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0" name="TextBox 10"/>
          <p:cNvSpPr txBox="1"/>
          <p:nvPr/>
        </p:nvSpPr>
        <p:spPr>
          <a:xfrm>
            <a:off x="691052" y="2838413"/>
            <a:ext cx="16149885" cy="313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0"/>
              </a:lnSpc>
            </a:pPr>
            <a:r>
              <a:rPr lang="en-US" sz="9101" spc="127" dirty="0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RENTIFY - INGATLANBÉRLÉS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424"/>
            <a:ext cx="2981440" cy="10306424"/>
          </a:xfrm>
          <a:custGeom>
            <a:avLst/>
            <a:gdLst/>
            <a:ahLst/>
            <a:cxnLst/>
            <a:rect l="l" t="t" r="r" b="b"/>
            <a:pathLst>
              <a:path w="2966106" h="10234094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380" r="-269105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2981440" y="0"/>
            <a:ext cx="1710961" cy="10287001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87954" y="3812361"/>
            <a:ext cx="13382662" cy="6306579"/>
          </a:xfrm>
          <a:custGeom>
            <a:avLst/>
            <a:gdLst/>
            <a:ahLst/>
            <a:cxnLst/>
            <a:rect l="l" t="t" r="r" b="b"/>
            <a:pathLst>
              <a:path w="13382662" h="6306579">
                <a:moveTo>
                  <a:pt x="0" y="0"/>
                </a:moveTo>
                <a:lnTo>
                  <a:pt x="13382662" y="0"/>
                </a:lnTo>
                <a:lnTo>
                  <a:pt x="13382662" y="6306580"/>
                </a:lnTo>
                <a:lnTo>
                  <a:pt x="0" y="6306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3132474" y="1028700"/>
            <a:ext cx="1408893" cy="1197559"/>
          </a:xfrm>
          <a:custGeom>
            <a:avLst/>
            <a:gdLst/>
            <a:ahLst/>
            <a:cxnLst/>
            <a:rect l="l" t="t" r="r" b="b"/>
            <a:pathLst>
              <a:path w="1408893" h="1197559">
                <a:moveTo>
                  <a:pt x="0" y="0"/>
                </a:moveTo>
                <a:lnTo>
                  <a:pt x="1408893" y="0"/>
                </a:lnTo>
                <a:lnTo>
                  <a:pt x="1408893" y="1197559"/>
                </a:lnTo>
                <a:lnTo>
                  <a:pt x="0" y="1197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TextBox 8"/>
          <p:cNvSpPr txBox="1"/>
          <p:nvPr/>
        </p:nvSpPr>
        <p:spPr>
          <a:xfrm>
            <a:off x="4359269" y="873709"/>
            <a:ext cx="13928731" cy="212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A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felhasználót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sikeres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belépés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vagy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regisztráció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után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a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rendszer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a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főoldalra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navigálja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amely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a platform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központi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elérhetősége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.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Ezen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az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oldalon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több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menüpont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található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, mint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például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az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"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Ingatlanok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", "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Kiadás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"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és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"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Rólunk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". A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főoldal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kialakítása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letisztult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, modern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dizájnra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épül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biztosítva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a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könnyű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navigációt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és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a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felhasználói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élményt</a:t>
            </a:r>
            <a:r>
              <a:rPr lang="en-US" sz="3000" dirty="0">
                <a:solidFill>
                  <a:srgbClr val="000000"/>
                </a:solidFill>
                <a:latin typeface="Archivo Black"/>
                <a:ea typeface="Open Sans"/>
                <a:cs typeface="Open Sans"/>
                <a:sym typeface="Open Sans"/>
              </a:rPr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05280" y="1"/>
            <a:ext cx="1710961" cy="10287000"/>
            <a:chOff x="0" y="0"/>
            <a:chExt cx="450623" cy="2811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60061" y="3424192"/>
            <a:ext cx="13418216" cy="6390425"/>
          </a:xfrm>
          <a:custGeom>
            <a:avLst/>
            <a:gdLst/>
            <a:ahLst/>
            <a:cxnLst/>
            <a:rect l="l" t="t" r="r" b="b"/>
            <a:pathLst>
              <a:path w="13418216" h="6390425">
                <a:moveTo>
                  <a:pt x="0" y="0"/>
                </a:moveTo>
                <a:lnTo>
                  <a:pt x="13418216" y="0"/>
                </a:lnTo>
                <a:lnTo>
                  <a:pt x="13418216" y="6390425"/>
                </a:lnTo>
                <a:lnTo>
                  <a:pt x="0" y="6390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2989767" y="1028700"/>
            <a:ext cx="1702634" cy="1637624"/>
          </a:xfrm>
          <a:custGeom>
            <a:avLst/>
            <a:gdLst/>
            <a:ahLst/>
            <a:cxnLst/>
            <a:rect l="l" t="t" r="r" b="b"/>
            <a:pathLst>
              <a:path w="1702634" h="1637624">
                <a:moveTo>
                  <a:pt x="0" y="0"/>
                </a:moveTo>
                <a:lnTo>
                  <a:pt x="1702634" y="0"/>
                </a:lnTo>
                <a:lnTo>
                  <a:pt x="1702634" y="1637624"/>
                </a:lnTo>
                <a:lnTo>
                  <a:pt x="0" y="1637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2905280" cy="10287000"/>
          </a:xfrm>
          <a:custGeom>
            <a:avLst/>
            <a:gdLst/>
            <a:ahLst/>
            <a:cxnLst/>
            <a:rect l="l" t="t" r="r" b="b"/>
            <a:pathLst>
              <a:path w="2905280" h="10287000">
                <a:moveTo>
                  <a:pt x="0" y="0"/>
                </a:moveTo>
                <a:lnTo>
                  <a:pt x="2905280" y="0"/>
                </a:lnTo>
                <a:lnTo>
                  <a:pt x="2905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494" r="-128494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TextBox 8"/>
          <p:cNvSpPr txBox="1"/>
          <p:nvPr/>
        </p:nvSpPr>
        <p:spPr>
          <a:xfrm>
            <a:off x="4457479" y="1241678"/>
            <a:ext cx="13830521" cy="124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 "</a:t>
            </a:r>
            <a:r>
              <a:rPr lang="en-US" sz="2356" b="1" i="1" dirty="0" err="1">
                <a:solidFill>
                  <a:srgbClr val="000000"/>
                </a:solidFill>
                <a:latin typeface="Archivo Black"/>
                <a:ea typeface="Montserrat Light Bold Italics"/>
                <a:cs typeface="Montserrat Light Bold Italics"/>
                <a:sym typeface="Montserrat Light Bold Italics"/>
              </a:rPr>
              <a:t>Ingatlanok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"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menüpont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célja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hogy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felhasználók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személyre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szabottan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saját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igényeik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szerint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tudjanak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ingatlanokat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keresni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A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felhasználók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szűrők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különböző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paraméterek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(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például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ország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város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megye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szobák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száma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)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alapján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finomíthatják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keresésüket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így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könnyen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megtalálhatják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számukra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legmegfelelőbb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356" dirty="0" err="1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lehetőségeket</a:t>
            </a:r>
            <a:r>
              <a:rPr lang="en-US" sz="2356" dirty="0">
                <a:solidFill>
                  <a:srgbClr val="00000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t="-38871" b="-3887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6" name="Group 6"/>
          <p:cNvGrpSpPr/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107" r="-24107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9" name="Group 9"/>
          <p:cNvGrpSpPr/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23437" b="-23437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2" name="Group 12"/>
          <p:cNvGrpSpPr/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t="-16764" b="-16764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5" name="Group 15"/>
          <p:cNvGrpSpPr/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0" r="-9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8" name="Group 18"/>
          <p:cNvGrpSpPr/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4991" r="-2499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21" name="Group 21"/>
          <p:cNvGrpSpPr/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0" r="-9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24" name="Group 24"/>
          <p:cNvGrpSpPr/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t="-12390" b="-1239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27" name="Group 27"/>
          <p:cNvGrpSpPr/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10" r="-9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10" r="-1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31" name="Freeform 31"/>
          <p:cNvSpPr/>
          <p:nvPr/>
        </p:nvSpPr>
        <p:spPr>
          <a:xfrm>
            <a:off x="5012690" y="1579392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2" name="TextBox 32"/>
          <p:cNvSpPr txBox="1"/>
          <p:nvPr/>
        </p:nvSpPr>
        <p:spPr>
          <a:xfrm>
            <a:off x="2521025" y="4635815"/>
            <a:ext cx="6229167" cy="192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KÖSZÖNJÜK A FIGYELMET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19761" y="2659629"/>
            <a:ext cx="24316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b="1" spc="-61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RENTIFY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>
              <a:latin typeface="Archivo Black"/>
            </a:endParaRPr>
          </a:p>
        </p:txBody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>
                <a:latin typeface="Archivo Black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Archivo Black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3882410"/>
          </a:xfrm>
          <a:custGeom>
            <a:avLst/>
            <a:gdLst/>
            <a:ahLst/>
            <a:cxnLst/>
            <a:rect l="l" t="t" r="r" b="b"/>
            <a:pathLst>
              <a:path w="19479328" h="5142879">
                <a:moveTo>
                  <a:pt x="0" y="0"/>
                </a:moveTo>
                <a:lnTo>
                  <a:pt x="19479328" y="0"/>
                </a:lnTo>
                <a:lnTo>
                  <a:pt x="19479328" y="5142879"/>
                </a:lnTo>
                <a:lnTo>
                  <a:pt x="0" y="51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672" b="-56672"/>
            </a:stretch>
          </a:blipFill>
        </p:spPr>
        <p:txBody>
          <a:bodyPr/>
          <a:lstStyle/>
          <a:p>
            <a:endParaRPr lang="hu-HU">
              <a:latin typeface="Archivo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TARTALOM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>
                <a:solidFill>
                  <a:srgbClr val="231F20"/>
                </a:solidFill>
                <a:latin typeface="Archivo Black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6452" y="59237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Rólunk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Archivo Black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2698" y="5967536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Célunk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Archivo Black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8943" y="59237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Technológiák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Archivo Black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Archivo Black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45764" y="5967536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Stratégia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Archivo Black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76953" y="8028765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Funkciók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25523" y="8028765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Eredmények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6250" r="-625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6437" y="3600450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2560" y="4085420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1" name="Group 11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665956" y="3562350"/>
            <a:ext cx="7132181" cy="514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Csapatunk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elkötelezett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akik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hisznek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abban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hogy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technológia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egyszerűbbé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kényelmesebbé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teheti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emberek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mindennapjait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Hiszünk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átláthatóságban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a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biztonságban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ügyfélközpontúságban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ezért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minden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lépésünket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ezek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alapelvek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vezérlik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Közös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küldetésünk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hogy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hidat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képezzünk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bérlők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szállástulajdonosok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között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megkönnyítve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ezzel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kapcsolatépítést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döntéshozatalt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</a:t>
            </a:r>
          </a:p>
          <a:p>
            <a:pPr algn="l">
              <a:lnSpc>
                <a:spcPts val="3050"/>
              </a:lnSpc>
            </a:pPr>
            <a:endParaRPr lang="en-US" sz="2210" spc="216" dirty="0">
              <a:solidFill>
                <a:srgbClr val="231F20"/>
              </a:solidFill>
              <a:latin typeface="Archivo Black"/>
              <a:ea typeface="Montserrat Light"/>
              <a:cs typeface="Montserrat Light"/>
              <a:sym typeface="Montserrat Light"/>
            </a:endParaRPr>
          </a:p>
          <a:p>
            <a:pPr algn="l">
              <a:lnSpc>
                <a:spcPts val="3050"/>
              </a:lnSpc>
            </a:pP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Csapattagok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: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Jancsurák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Napsugár</a:t>
            </a:r>
            <a:r>
              <a:rPr lang="en-US" sz="2210" spc="216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Katona Alexandra, Varga Antónia</a:t>
            </a: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 dirty="0">
              <a:solidFill>
                <a:srgbClr val="231F20"/>
              </a:solidFill>
              <a:latin typeface="Archivo Black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</a:t>
            </a:r>
            <a:r>
              <a:rPr lang="hu-HU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Ó</a:t>
            </a: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</a:t>
            </a:r>
            <a:r>
              <a:rPr lang="hu-HU" sz="6729" spc="5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</a:t>
            </a:r>
            <a:r>
              <a:rPr lang="en-US" sz="6729" spc="53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NK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hu-HU">
              <a:latin typeface="Archivo Black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32500" y="1687119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hu-HU">
                <a:latin typeface="Archivo Black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Archivo Black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01418" y="2565815"/>
            <a:ext cx="4228944" cy="6052103"/>
            <a:chOff x="0" y="0"/>
            <a:chExt cx="1113796" cy="15939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3796" cy="1593969"/>
            </a:xfrm>
            <a:custGeom>
              <a:avLst/>
              <a:gdLst/>
              <a:ahLst/>
              <a:cxnLst/>
              <a:rect l="l" t="t" r="r" b="b"/>
              <a:pathLst>
                <a:path w="1113796" h="1593969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356"/>
                  </a:lnTo>
                  <a:cubicBezTo>
                    <a:pt x="1113796" y="1577577"/>
                    <a:pt x="1097403" y="1593969"/>
                    <a:pt x="1077182" y="1593969"/>
                  </a:cubicBezTo>
                  <a:lnTo>
                    <a:pt x="36614" y="1593969"/>
                  </a:lnTo>
                  <a:cubicBezTo>
                    <a:pt x="16393" y="1593969"/>
                    <a:pt x="0" y="1577577"/>
                    <a:pt x="0" y="1557356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>
                <a:latin typeface="Archivo Blac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13796" cy="161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Archivo Black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01418" y="4372624"/>
            <a:ext cx="4228944" cy="770876"/>
            <a:chOff x="0" y="0"/>
            <a:chExt cx="1113796" cy="2030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3796" cy="203029"/>
            </a:xfrm>
            <a:custGeom>
              <a:avLst/>
              <a:gdLst/>
              <a:ahLst/>
              <a:cxnLst/>
              <a:rect l="l" t="t" r="r" b="b"/>
              <a:pathLst>
                <a:path w="1113796" h="203029">
                  <a:moveTo>
                    <a:pt x="0" y="0"/>
                  </a:moveTo>
                  <a:lnTo>
                    <a:pt x="1113796" y="0"/>
                  </a:lnTo>
                  <a:lnTo>
                    <a:pt x="1113796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u-HU">
                <a:latin typeface="Archivo Black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13796" cy="22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 err="1">
                  <a:solidFill>
                    <a:srgbClr val="FFFFFF"/>
                  </a:solidFill>
                  <a:latin typeface="Archivo Black"/>
                  <a:ea typeface="Montserrat Classic"/>
                  <a:cs typeface="Montserrat Classic"/>
                  <a:sym typeface="Montserrat Classic"/>
                </a:rPr>
                <a:t>Tökéletesség</a:t>
              </a:r>
              <a:endParaRPr lang="en-US" sz="2199" dirty="0">
                <a:solidFill>
                  <a:srgbClr val="FFFFFF"/>
                </a:solidFill>
                <a:latin typeface="Archivo Black"/>
                <a:ea typeface="Montserrat Classic"/>
                <a:cs typeface="Montserrat Classic"/>
                <a:sym typeface="Montserrat Classic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25059" y="4372624"/>
            <a:ext cx="4171657" cy="770876"/>
            <a:chOff x="0" y="0"/>
            <a:chExt cx="1098708" cy="20302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8708" cy="203029"/>
            </a:xfrm>
            <a:custGeom>
              <a:avLst/>
              <a:gdLst/>
              <a:ahLst/>
              <a:cxnLst/>
              <a:rect l="l" t="t" r="r" b="b"/>
              <a:pathLst>
                <a:path w="1098708" h="203029">
                  <a:moveTo>
                    <a:pt x="0" y="0"/>
                  </a:moveTo>
                  <a:lnTo>
                    <a:pt x="1098708" y="0"/>
                  </a:lnTo>
                  <a:lnTo>
                    <a:pt x="1098708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u-HU">
                <a:latin typeface="Archivo Black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098708" cy="22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Archivo Black"/>
                  <a:ea typeface="Montserrat Classic"/>
                  <a:cs typeface="Montserrat Classic"/>
                  <a:sym typeface="Montserrat Classic"/>
                </a:rPr>
                <a:t>Együttműködés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08403" y="4372624"/>
            <a:ext cx="4169240" cy="770876"/>
            <a:chOff x="0" y="0"/>
            <a:chExt cx="1098072" cy="2030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8072" cy="203029"/>
            </a:xfrm>
            <a:custGeom>
              <a:avLst/>
              <a:gdLst/>
              <a:ahLst/>
              <a:cxnLst/>
              <a:rect l="l" t="t" r="r" b="b"/>
              <a:pathLst>
                <a:path w="1098072" h="203029">
                  <a:moveTo>
                    <a:pt x="0" y="0"/>
                  </a:moveTo>
                  <a:lnTo>
                    <a:pt x="1098072" y="0"/>
                  </a:lnTo>
                  <a:lnTo>
                    <a:pt x="1098072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u-HU">
                <a:latin typeface="Archivo Black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098072" cy="22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Archivo Black"/>
                  <a:ea typeface="Montserrat Classic"/>
                  <a:cs typeface="Montserrat Classic"/>
                  <a:sym typeface="Montserrat Classic"/>
                </a:rPr>
                <a:t>Innováció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ÉRTÉKEK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59193" y="5335339"/>
            <a:ext cx="3113394" cy="2402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0"/>
              </a:lnSpc>
              <a:spcBef>
                <a:spcPct val="0"/>
              </a:spcBef>
            </a:pP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Célunk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hogy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minden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részletében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kimagasló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minőséget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nyújtsunk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l A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kiválóság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számunkra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azt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jelenti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hogy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folyamatosan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törekszünk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1927" spc="188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legjobbra</a:t>
            </a:r>
            <a:r>
              <a:rPr lang="en-US" sz="1927" spc="188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78479" y="5218557"/>
            <a:ext cx="2722103" cy="305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0"/>
              </a:lnSpc>
              <a:spcBef>
                <a:spcPct val="0"/>
              </a:spcBef>
            </a:pPr>
            <a:r>
              <a:rPr lang="en-US" sz="1710" spc="167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 együttműködés az egyik legfontosabb értékünk. Hiszünk abban, hogy a közös munka vezet a legjobb eredményekhez. Csapaton belül is az összhangot és az egymás támogatását tartjuk szem előtt..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84575" y="5114925"/>
            <a:ext cx="2722103" cy="318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8"/>
              </a:lnSpc>
              <a:spcBef>
                <a:spcPct val="0"/>
              </a:spcBef>
            </a:pPr>
            <a:r>
              <a:rPr lang="en-US" sz="1810" spc="177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 innováció mozgatórugója mindannak, amit csinálunk. Folyamatosan keressük az új technológiákat, hogy platformunk megfeleljen a felhasználói igényeknek.</a:t>
            </a:r>
          </a:p>
        </p:txBody>
      </p:sp>
      <p:sp>
        <p:nvSpPr>
          <p:cNvPr id="22" name="Freeform 22"/>
          <p:cNvSpPr/>
          <p:nvPr/>
        </p:nvSpPr>
        <p:spPr>
          <a:xfrm>
            <a:off x="4126700" y="3158806"/>
            <a:ext cx="778380" cy="962042"/>
          </a:xfrm>
          <a:custGeom>
            <a:avLst/>
            <a:gdLst/>
            <a:ahLst/>
            <a:cxnLst/>
            <a:rect l="l" t="t" r="r" b="b"/>
            <a:pathLst>
              <a:path w="778380" h="962042">
                <a:moveTo>
                  <a:pt x="0" y="0"/>
                </a:moveTo>
                <a:lnTo>
                  <a:pt x="778380" y="0"/>
                </a:lnTo>
                <a:lnTo>
                  <a:pt x="778380" y="962042"/>
                </a:lnTo>
                <a:lnTo>
                  <a:pt x="0" y="962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>
              <a:latin typeface="Archivo Black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9205551" y="3123321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>
              <a:latin typeface="Archivo Black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4373378" y="3158806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>
              <a:latin typeface="Archivo Black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2648699" y="2565815"/>
            <a:ext cx="4228944" cy="6053138"/>
            <a:chOff x="0" y="0"/>
            <a:chExt cx="1113796" cy="159424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3796" cy="1594242"/>
            </a:xfrm>
            <a:custGeom>
              <a:avLst/>
              <a:gdLst/>
              <a:ahLst/>
              <a:cxnLst/>
              <a:rect l="l" t="t" r="r" b="b"/>
              <a:pathLst>
                <a:path w="1113796" h="1594242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628"/>
                  </a:lnTo>
                  <a:cubicBezTo>
                    <a:pt x="1113796" y="1577849"/>
                    <a:pt x="1097403" y="1594242"/>
                    <a:pt x="1077182" y="1594242"/>
                  </a:cubicBezTo>
                  <a:lnTo>
                    <a:pt x="36614" y="1594242"/>
                  </a:lnTo>
                  <a:cubicBezTo>
                    <a:pt x="16393" y="1594242"/>
                    <a:pt x="0" y="1577849"/>
                    <a:pt x="0" y="1557628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>
                <a:latin typeface="Archivo Black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113796" cy="161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Archivo Black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525059" y="2565815"/>
            <a:ext cx="4228944" cy="6053138"/>
            <a:chOff x="0" y="0"/>
            <a:chExt cx="1113796" cy="159424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13796" cy="1594242"/>
            </a:xfrm>
            <a:custGeom>
              <a:avLst/>
              <a:gdLst/>
              <a:ahLst/>
              <a:cxnLst/>
              <a:rect l="l" t="t" r="r" b="b"/>
              <a:pathLst>
                <a:path w="1113796" h="1594242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628"/>
                  </a:lnTo>
                  <a:cubicBezTo>
                    <a:pt x="1113796" y="1577849"/>
                    <a:pt x="1097403" y="1594242"/>
                    <a:pt x="1077182" y="1594242"/>
                  </a:cubicBezTo>
                  <a:lnTo>
                    <a:pt x="36614" y="1594242"/>
                  </a:lnTo>
                  <a:cubicBezTo>
                    <a:pt x="16393" y="1594242"/>
                    <a:pt x="0" y="1577849"/>
                    <a:pt x="0" y="1557628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 dirty="0">
                <a:latin typeface="Archivo Black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113796" cy="161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Archivo Black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11389303" y="753157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512" y="2483591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32429" y="4382375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600451" y="4399785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366002" y="2512392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85722" y="1882277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97184" y="2981160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36655" y="191912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solidFill>
              <a:srgbClr val="727070"/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556993" y="5380618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solidFill>
              <a:srgbClr val="727070"/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66197" y="5380618"/>
            <a:ext cx="1405315" cy="1405315"/>
            <a:chOff x="0" y="0"/>
            <a:chExt cx="1445040" cy="14450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solidFill>
              <a:srgbClr val="727070"/>
            </a:solid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202806" y="3261446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9" y="0"/>
                </a:lnTo>
                <a:lnTo>
                  <a:pt x="795289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4" name="Freeform 24"/>
          <p:cNvSpPr/>
          <p:nvPr/>
        </p:nvSpPr>
        <p:spPr>
          <a:xfrm>
            <a:off x="14239200" y="532969"/>
            <a:ext cx="722501" cy="722501"/>
          </a:xfrm>
          <a:custGeom>
            <a:avLst/>
            <a:gdLst/>
            <a:ahLst/>
            <a:cxnLst/>
            <a:rect l="l" t="t" r="r" b="b"/>
            <a:pathLst>
              <a:path w="722501" h="722501">
                <a:moveTo>
                  <a:pt x="0" y="0"/>
                </a:moveTo>
                <a:lnTo>
                  <a:pt x="722501" y="0"/>
                </a:lnTo>
                <a:lnTo>
                  <a:pt x="722501" y="722501"/>
                </a:lnTo>
                <a:lnTo>
                  <a:pt x="0" y="722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5" name="Freeform 25"/>
          <p:cNvSpPr/>
          <p:nvPr/>
        </p:nvSpPr>
        <p:spPr>
          <a:xfrm>
            <a:off x="16907276" y="5627250"/>
            <a:ext cx="904322" cy="970844"/>
          </a:xfrm>
          <a:custGeom>
            <a:avLst/>
            <a:gdLst/>
            <a:ahLst/>
            <a:cxnLst/>
            <a:rect l="l" t="t" r="r" b="b"/>
            <a:pathLst>
              <a:path w="904322" h="970844">
                <a:moveTo>
                  <a:pt x="0" y="0"/>
                </a:moveTo>
                <a:lnTo>
                  <a:pt x="904323" y="0"/>
                </a:lnTo>
                <a:lnTo>
                  <a:pt x="904323" y="970843"/>
                </a:lnTo>
                <a:lnTo>
                  <a:pt x="0" y="970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6" name="Freeform 26"/>
          <p:cNvSpPr/>
          <p:nvPr/>
        </p:nvSpPr>
        <p:spPr>
          <a:xfrm>
            <a:off x="11412828" y="5627250"/>
            <a:ext cx="912052" cy="912052"/>
          </a:xfrm>
          <a:custGeom>
            <a:avLst/>
            <a:gdLst/>
            <a:ahLst/>
            <a:cxnLst/>
            <a:rect l="l" t="t" r="r" b="b"/>
            <a:pathLst>
              <a:path w="912052" h="912052">
                <a:moveTo>
                  <a:pt x="0" y="0"/>
                </a:moveTo>
                <a:lnTo>
                  <a:pt x="912052" y="0"/>
                </a:lnTo>
                <a:lnTo>
                  <a:pt x="912052" y="912052"/>
                </a:lnTo>
                <a:lnTo>
                  <a:pt x="0" y="912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TextBox 27"/>
          <p:cNvSpPr txBox="1"/>
          <p:nvPr/>
        </p:nvSpPr>
        <p:spPr>
          <a:xfrm>
            <a:off x="1451906" y="375524"/>
            <a:ext cx="601576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STRATÉGIA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80898" y="4166790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RENTIFY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7790" y="2295149"/>
            <a:ext cx="2246916" cy="3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2800" b="1" spc="-37" dirty="0" err="1">
                <a:solidFill>
                  <a:srgbClr val="010101"/>
                </a:solidFill>
                <a:latin typeface="Archivo Black"/>
                <a:ea typeface="Montserrat Light Bold"/>
                <a:cs typeface="Montserrat Light Bold"/>
                <a:sym typeface="Montserrat Light Bold"/>
              </a:rPr>
              <a:t>Tervezés</a:t>
            </a:r>
            <a:endParaRPr lang="en-US" sz="2800" b="1" spc="-37" dirty="0">
              <a:solidFill>
                <a:srgbClr val="010101"/>
              </a:solidFill>
              <a:latin typeface="Archivo Black"/>
              <a:ea typeface="Montserrat Light Bold"/>
              <a:cs typeface="Montserrat Light Bold"/>
              <a:sym typeface="Montserrat Ligh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77790" y="2805384"/>
            <a:ext cx="2810615" cy="53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3"/>
              </a:lnSpc>
              <a:spcBef>
                <a:spcPct val="0"/>
              </a:spcBef>
            </a:pP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sikeres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projekt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alapja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alapos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átgondolt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tervezés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Számunkra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tervezés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nem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csupán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funkcionalitás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megalkotását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jelenti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hanem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felhasználói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élmény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esztétikum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összhangját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is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tervezési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folyamat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során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figyelembe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vesszük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felhasználói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igényeket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piac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trendjeit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legújabb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technológiákat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51906" y="1397871"/>
            <a:ext cx="898685" cy="84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b="1" spc="-99" dirty="0">
                <a:solidFill>
                  <a:srgbClr val="010101"/>
                </a:solidFill>
                <a:latin typeface="Archivo Black"/>
                <a:ea typeface="Montserrat Light Bold"/>
                <a:cs typeface="Montserrat Light Bold"/>
                <a:sym typeface="Montserrat Light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73689" y="2295149"/>
            <a:ext cx="2246916" cy="3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2800" b="1" spc="-37" dirty="0" err="1">
                <a:solidFill>
                  <a:srgbClr val="010101"/>
                </a:solidFill>
                <a:latin typeface="Archivo Black"/>
                <a:ea typeface="Montserrat Light Bold"/>
                <a:cs typeface="Montserrat Light Bold"/>
                <a:sym typeface="Montserrat Light Bold"/>
              </a:rPr>
              <a:t>Elemzés</a:t>
            </a:r>
            <a:endParaRPr lang="en-US" sz="2800" b="1" spc="-37" dirty="0">
              <a:solidFill>
                <a:srgbClr val="010101"/>
              </a:solidFill>
              <a:latin typeface="Archivo Black"/>
              <a:ea typeface="Montserrat Light Bold"/>
              <a:cs typeface="Montserrat Light Bold"/>
              <a:sym typeface="Montserrat Light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4173689" y="2805384"/>
            <a:ext cx="2246916" cy="621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elemzés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pillér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amelyre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döntéseink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fejlesztéseink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épülnek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projekt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során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folyamatosan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gyűjtjük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értékeljük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adatokat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hogy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pontos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képet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kapjunk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felhasználói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igényekről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Hiszünk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abban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hogy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adatok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mélyreható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vizsgálata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eredmények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felhasználása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nélkülözhetetlen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hosszú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távú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sikerhez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47804" y="1397871"/>
            <a:ext cx="898685" cy="84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b="1" spc="-99" dirty="0">
                <a:solidFill>
                  <a:srgbClr val="010101"/>
                </a:solidFill>
                <a:latin typeface="Archivo Black"/>
                <a:ea typeface="Montserrat Light Bold"/>
                <a:cs typeface="Montserrat Light Bold"/>
                <a:sym typeface="Montserrat Light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12576" y="2323949"/>
            <a:ext cx="2246916" cy="3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2800" b="1" spc="-37" dirty="0" err="1">
                <a:solidFill>
                  <a:srgbClr val="010101"/>
                </a:solidFill>
                <a:latin typeface="Archivo Black"/>
                <a:ea typeface="Montserrat Light Bold"/>
                <a:cs typeface="Montserrat Light Bold"/>
                <a:sym typeface="Montserrat Light Bold"/>
              </a:rPr>
              <a:t>Végrehajtás</a:t>
            </a:r>
            <a:endParaRPr lang="en-US" sz="2800" b="1" spc="-37" dirty="0">
              <a:solidFill>
                <a:srgbClr val="010101"/>
              </a:solidFill>
              <a:latin typeface="Archivo Black"/>
              <a:ea typeface="Montserrat Light Bold"/>
              <a:cs typeface="Montserrat Light Bold"/>
              <a:sym typeface="Montserrat Light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242758" y="2805384"/>
            <a:ext cx="2246916" cy="575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gondos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tervezést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elemzést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követően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végrehajtás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során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valósítjuk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meg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elképzeléseinket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Számunkra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végrehajtás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nem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csupán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feladatok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teljesítését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jelenti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hanem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is,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hogy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lehető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legmagasabb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minőséget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biztosítsuk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minden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egyes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lépésnél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Célunk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hogy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terveinket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valós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eredményekké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alakítsuk</a:t>
            </a:r>
            <a:r>
              <a:rPr lang="en-US" sz="2000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916873" y="1397871"/>
            <a:ext cx="898685" cy="84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b="1" spc="-99" dirty="0">
                <a:solidFill>
                  <a:srgbClr val="010101"/>
                </a:solidFill>
                <a:latin typeface="Archivo Black"/>
                <a:ea typeface="Montserrat Light Bold"/>
                <a:cs typeface="Montserrat Light Bold"/>
                <a:sym typeface="Montserrat Light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8785" y="4078158"/>
            <a:ext cx="736150" cy="636369"/>
            <a:chOff x="0" y="0"/>
            <a:chExt cx="193883" cy="167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28855" y="4049583"/>
            <a:ext cx="9855443" cy="1773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Célunk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hogy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felhasználók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számára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zökkenőmentes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élvezetes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élményt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biztosítsunk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Ehhez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intuitív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könnyen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navigálható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felületet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alakítunk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ki,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amely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minden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szempontból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felhasználóbarát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A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funkciók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átlátható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elrendezése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egyszerű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használhatósága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lehetővé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teszi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gyors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ingatlanbérlést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682357" y="3424467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85550" y="341268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682357" y="6008915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82639" y="43215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578415" y="6952881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556331" y="4360179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3239719" y="4595612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4"/>
                </a:lnTo>
                <a:lnTo>
                  <a:pt x="0" y="960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6" name="Freeform 26"/>
          <p:cNvSpPr/>
          <p:nvPr/>
        </p:nvSpPr>
        <p:spPr>
          <a:xfrm>
            <a:off x="15888197" y="4685381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8"/>
                </a:lnTo>
                <a:lnTo>
                  <a:pt x="0" y="916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CÉLOK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48785" y="6407647"/>
            <a:ext cx="736150" cy="662821"/>
            <a:chOff x="0" y="0"/>
            <a:chExt cx="193883" cy="1745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864085" y="6371816"/>
            <a:ext cx="9784983" cy="1414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Projektünk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célja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egy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olyan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skálázható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rugalmas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rendszer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kialakítása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amely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képes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alkalmazkodni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jövőbeli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növekedési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igényekhez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változásokhoz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A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fejlesztés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során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olyan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technológiai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alapokat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választunk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amelyek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lehetővé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teszik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rendszer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gyors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költséghatékony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bővítését</a:t>
            </a:r>
            <a:endParaRPr lang="en-US" sz="2010" spc="197" dirty="0">
              <a:solidFill>
                <a:srgbClr val="231F20"/>
              </a:solidFill>
              <a:latin typeface="Archivo Black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548785" y="8661668"/>
            <a:ext cx="736150" cy="662821"/>
            <a:chOff x="0" y="0"/>
            <a:chExt cx="193883" cy="174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864085" y="8566904"/>
            <a:ext cx="9483757" cy="105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 platform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sebessége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megbízhatósága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kulcsfontosságú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felhasználói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élmény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szempontjából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Célunk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hogy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rendszer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minden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pillanatban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gyorsan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reagáljon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biztosítja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zökkenőmentes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navigációt</a:t>
            </a:r>
            <a:r>
              <a:rPr lang="en-US" sz="2010" spc="197" dirty="0">
                <a:solidFill>
                  <a:srgbClr val="231F20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43" name="Freeform 43"/>
          <p:cNvSpPr/>
          <p:nvPr/>
        </p:nvSpPr>
        <p:spPr>
          <a:xfrm>
            <a:off x="15888197" y="7262663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1"/>
                </a:lnTo>
                <a:lnTo>
                  <a:pt x="0" y="902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6430487" y="7425526"/>
            <a:ext cx="3189627" cy="2877451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62700" y="6172200"/>
            <a:ext cx="3189627" cy="4114800"/>
            <a:chOff x="0" y="0"/>
            <a:chExt cx="84006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69673" y="4761565"/>
            <a:ext cx="3189627" cy="5525435"/>
            <a:chOff x="0" y="0"/>
            <a:chExt cx="84006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7619" y="658732"/>
            <a:ext cx="10239472" cy="4645821"/>
            <a:chOff x="0" y="0"/>
            <a:chExt cx="2696816" cy="12235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96816" cy="1223591"/>
            </a:xfrm>
            <a:custGeom>
              <a:avLst/>
              <a:gdLst/>
              <a:ahLst/>
              <a:cxnLst/>
              <a:rect l="l" t="t" r="r" b="b"/>
              <a:pathLst>
                <a:path w="2696816" h="1223591">
                  <a:moveTo>
                    <a:pt x="18902" y="0"/>
                  </a:moveTo>
                  <a:lnTo>
                    <a:pt x="2677913" y="0"/>
                  </a:lnTo>
                  <a:cubicBezTo>
                    <a:pt x="2682927" y="0"/>
                    <a:pt x="2687734" y="1991"/>
                    <a:pt x="2691279" y="5536"/>
                  </a:cubicBezTo>
                  <a:cubicBezTo>
                    <a:pt x="2694824" y="9081"/>
                    <a:pt x="2696816" y="13889"/>
                    <a:pt x="2696816" y="18902"/>
                  </a:cubicBezTo>
                  <a:lnTo>
                    <a:pt x="2696816" y="1204689"/>
                  </a:lnTo>
                  <a:cubicBezTo>
                    <a:pt x="2696816" y="1215128"/>
                    <a:pt x="2688353" y="1223591"/>
                    <a:pt x="2677913" y="1223591"/>
                  </a:cubicBezTo>
                  <a:lnTo>
                    <a:pt x="18902" y="1223591"/>
                  </a:lnTo>
                  <a:cubicBezTo>
                    <a:pt x="8463" y="1223591"/>
                    <a:pt x="0" y="1215128"/>
                    <a:pt x="0" y="1204689"/>
                  </a:cubicBezTo>
                  <a:lnTo>
                    <a:pt x="0" y="18902"/>
                  </a:lnTo>
                  <a:cubicBezTo>
                    <a:pt x="0" y="8463"/>
                    <a:pt x="8463" y="0"/>
                    <a:pt x="1890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696816" cy="1242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31641" y="933450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u="none" strike="noStrike" spc="173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IDŐVONAL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9223" y="2108779"/>
            <a:ext cx="7357569" cy="240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projekt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különböző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szakaszait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azok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időpontjait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ábrázolja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segítve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projekt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csapatát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feladatok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időbeli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ütemezésében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mérföldkövek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elérésében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 Az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idővonal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általában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projekt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kezdetétől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befejezéséig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terjed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projekt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idővonal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lehetővé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teszi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határidők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betartását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az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erőforrások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optimális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elosztását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és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projekt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előrehaladásának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folyamatos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nyomon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000" spc="192" dirty="0" err="1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követését</a:t>
            </a:r>
            <a:r>
              <a:rPr lang="en-US" sz="2000" spc="192" dirty="0">
                <a:solidFill>
                  <a:srgbClr val="040506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sp>
        <p:nvSpPr>
          <p:cNvPr id="17" name="Freeform 17"/>
          <p:cNvSpPr/>
          <p:nvPr/>
        </p:nvSpPr>
        <p:spPr>
          <a:xfrm>
            <a:off x="7456367" y="8212716"/>
            <a:ext cx="1105276" cy="1327297"/>
          </a:xfrm>
          <a:custGeom>
            <a:avLst/>
            <a:gdLst/>
            <a:ahLst/>
            <a:cxnLst/>
            <a:rect l="l" t="t" r="r" b="b"/>
            <a:pathLst>
              <a:path w="1105276" h="1327297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8" name="TextBox 18"/>
          <p:cNvSpPr txBox="1"/>
          <p:nvPr/>
        </p:nvSpPr>
        <p:spPr>
          <a:xfrm>
            <a:off x="6613767" y="7703045"/>
            <a:ext cx="2810608" cy="3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 dirty="0" err="1">
                <a:solidFill>
                  <a:srgbClr val="040506"/>
                </a:solidFill>
                <a:latin typeface="Archivo Black"/>
                <a:ea typeface="Montserrat Classic"/>
                <a:cs typeface="Montserrat Classic"/>
                <a:sym typeface="Montserrat Classic"/>
              </a:rPr>
              <a:t>Projektindítás</a:t>
            </a:r>
            <a:endParaRPr lang="en-US" sz="2159" spc="30" dirty="0">
              <a:solidFill>
                <a:srgbClr val="040506"/>
              </a:solidFill>
              <a:latin typeface="Archivo Black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542800" y="6467330"/>
            <a:ext cx="2629427" cy="74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 dirty="0" err="1">
                <a:solidFill>
                  <a:srgbClr val="040506"/>
                </a:solidFill>
                <a:latin typeface="Archivo Black"/>
                <a:ea typeface="Montserrat Classic"/>
                <a:cs typeface="Montserrat Classic"/>
                <a:sym typeface="Montserrat Classic"/>
              </a:rPr>
              <a:t>Áttekintés</a:t>
            </a:r>
            <a:r>
              <a:rPr lang="en-US" sz="2159" spc="30" dirty="0">
                <a:solidFill>
                  <a:srgbClr val="040506"/>
                </a:solidFill>
                <a:latin typeface="Archivo Black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59" spc="30" dirty="0" err="1">
                <a:solidFill>
                  <a:srgbClr val="040506"/>
                </a:solidFill>
                <a:latin typeface="Archivo Black"/>
                <a:ea typeface="Montserrat Classic"/>
                <a:cs typeface="Montserrat Classic"/>
                <a:sym typeface="Montserrat Classic"/>
              </a:rPr>
              <a:t>és</a:t>
            </a:r>
            <a:r>
              <a:rPr lang="en-US" sz="2159" spc="30" dirty="0">
                <a:solidFill>
                  <a:srgbClr val="040506"/>
                </a:solidFill>
                <a:latin typeface="Archivo Black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59" spc="30" dirty="0" err="1">
                <a:solidFill>
                  <a:srgbClr val="040506"/>
                </a:solidFill>
                <a:latin typeface="Archivo Black"/>
                <a:ea typeface="Montserrat Classic"/>
                <a:cs typeface="Montserrat Classic"/>
                <a:sym typeface="Montserrat Classic"/>
              </a:rPr>
              <a:t>szerkesztés</a:t>
            </a:r>
            <a:endParaRPr lang="en-US" sz="2159" spc="30" dirty="0">
              <a:solidFill>
                <a:srgbClr val="040506"/>
              </a:solidFill>
              <a:latin typeface="Archivo Black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349773" y="5105400"/>
            <a:ext cx="2629427" cy="3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 dirty="0" err="1">
                <a:solidFill>
                  <a:srgbClr val="040506"/>
                </a:solidFill>
                <a:latin typeface="Archivo Black"/>
                <a:ea typeface="Montserrat Classic"/>
                <a:cs typeface="Montserrat Classic"/>
                <a:sym typeface="Montserrat Classic"/>
              </a:rPr>
              <a:t>Bemutatás</a:t>
            </a:r>
            <a:endParaRPr lang="en-US" sz="2159" spc="30" dirty="0">
              <a:solidFill>
                <a:srgbClr val="040506"/>
              </a:solidFill>
              <a:latin typeface="Archivo Black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1281455" y="7301328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2" name="Freeform 22"/>
          <p:cNvSpPr/>
          <p:nvPr/>
        </p:nvSpPr>
        <p:spPr>
          <a:xfrm>
            <a:off x="15042209" y="6038405"/>
            <a:ext cx="1244554" cy="1262924"/>
          </a:xfrm>
          <a:custGeom>
            <a:avLst/>
            <a:gdLst/>
            <a:ahLst/>
            <a:cxnLst/>
            <a:rect l="l" t="t" r="r" b="b"/>
            <a:pathLst>
              <a:path w="1244554" h="1262924">
                <a:moveTo>
                  <a:pt x="0" y="0"/>
                </a:moveTo>
                <a:lnTo>
                  <a:pt x="1244554" y="0"/>
                </a:lnTo>
                <a:lnTo>
                  <a:pt x="1244554" y="1262923"/>
                </a:lnTo>
                <a:lnTo>
                  <a:pt x="0" y="1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 rot="1844104">
            <a:off x="7573889" y="161944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203594" y="0"/>
            <a:ext cx="7084406" cy="3984979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38888" b="-38888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8069" y="1775266"/>
            <a:ext cx="11885844" cy="2472336"/>
            <a:chOff x="0" y="0"/>
            <a:chExt cx="4057060" cy="843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7060" cy="843896"/>
            </a:xfrm>
            <a:custGeom>
              <a:avLst/>
              <a:gdLst/>
              <a:ahLst/>
              <a:cxnLst/>
              <a:rect l="l" t="t" r="r" b="b"/>
              <a:pathLst>
                <a:path w="4057060" h="843896">
                  <a:moveTo>
                    <a:pt x="7165" y="0"/>
                  </a:moveTo>
                  <a:lnTo>
                    <a:pt x="4049895" y="0"/>
                  </a:lnTo>
                  <a:cubicBezTo>
                    <a:pt x="4051795" y="0"/>
                    <a:pt x="4053618" y="755"/>
                    <a:pt x="4054961" y="2099"/>
                  </a:cubicBezTo>
                  <a:cubicBezTo>
                    <a:pt x="4056305" y="3442"/>
                    <a:pt x="4057060" y="5265"/>
                    <a:pt x="4057060" y="7165"/>
                  </a:cubicBezTo>
                  <a:lnTo>
                    <a:pt x="4057060" y="836731"/>
                  </a:lnTo>
                  <a:cubicBezTo>
                    <a:pt x="4057060" y="838631"/>
                    <a:pt x="4056305" y="840454"/>
                    <a:pt x="4054961" y="841797"/>
                  </a:cubicBezTo>
                  <a:cubicBezTo>
                    <a:pt x="4053618" y="843141"/>
                    <a:pt x="4051795" y="843896"/>
                    <a:pt x="4049895" y="843896"/>
                  </a:cubicBezTo>
                  <a:lnTo>
                    <a:pt x="7165" y="843896"/>
                  </a:lnTo>
                  <a:cubicBezTo>
                    <a:pt x="5265" y="843896"/>
                    <a:pt x="3442" y="843141"/>
                    <a:pt x="2099" y="841797"/>
                  </a:cubicBezTo>
                  <a:cubicBezTo>
                    <a:pt x="755" y="840454"/>
                    <a:pt x="0" y="838631"/>
                    <a:pt x="0" y="836731"/>
                  </a:cubicBezTo>
                  <a:lnTo>
                    <a:pt x="0" y="7165"/>
                  </a:lnTo>
                  <a:cubicBezTo>
                    <a:pt x="0" y="5265"/>
                    <a:pt x="755" y="3442"/>
                    <a:pt x="2099" y="2099"/>
                  </a:cubicBezTo>
                  <a:cubicBezTo>
                    <a:pt x="3442" y="755"/>
                    <a:pt x="5265" y="0"/>
                    <a:pt x="7165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4057060" cy="862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25239" y="1565737"/>
            <a:ext cx="3253104" cy="2795636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47934" y="4546954"/>
            <a:ext cx="12568036" cy="2606912"/>
            <a:chOff x="0" y="0"/>
            <a:chExt cx="4289916" cy="8898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9916" cy="889831"/>
            </a:xfrm>
            <a:custGeom>
              <a:avLst/>
              <a:gdLst/>
              <a:ahLst/>
              <a:cxnLst/>
              <a:rect l="l" t="t" r="r" b="b"/>
              <a:pathLst>
                <a:path w="4289916" h="889831">
                  <a:moveTo>
                    <a:pt x="6776" y="0"/>
                  </a:moveTo>
                  <a:lnTo>
                    <a:pt x="4283140" y="0"/>
                  </a:lnTo>
                  <a:cubicBezTo>
                    <a:pt x="4284937" y="0"/>
                    <a:pt x="4286661" y="714"/>
                    <a:pt x="4287931" y="1985"/>
                  </a:cubicBezTo>
                  <a:cubicBezTo>
                    <a:pt x="4289202" y="3255"/>
                    <a:pt x="4289916" y="4979"/>
                    <a:pt x="4289916" y="6776"/>
                  </a:cubicBezTo>
                  <a:lnTo>
                    <a:pt x="4289916" y="883055"/>
                  </a:lnTo>
                  <a:cubicBezTo>
                    <a:pt x="4289916" y="884852"/>
                    <a:pt x="4289202" y="886576"/>
                    <a:pt x="4287931" y="887847"/>
                  </a:cubicBezTo>
                  <a:cubicBezTo>
                    <a:pt x="4286661" y="889117"/>
                    <a:pt x="4284937" y="889831"/>
                    <a:pt x="4283140" y="889831"/>
                  </a:cubicBezTo>
                  <a:lnTo>
                    <a:pt x="6776" y="889831"/>
                  </a:lnTo>
                  <a:cubicBezTo>
                    <a:pt x="4979" y="889831"/>
                    <a:pt x="3255" y="889117"/>
                    <a:pt x="1985" y="887847"/>
                  </a:cubicBezTo>
                  <a:cubicBezTo>
                    <a:pt x="714" y="886576"/>
                    <a:pt x="0" y="884852"/>
                    <a:pt x="0" y="883055"/>
                  </a:cubicBezTo>
                  <a:lnTo>
                    <a:pt x="0" y="6776"/>
                  </a:lnTo>
                  <a:cubicBezTo>
                    <a:pt x="0" y="4979"/>
                    <a:pt x="714" y="3255"/>
                    <a:pt x="1985" y="1985"/>
                  </a:cubicBezTo>
                  <a:cubicBezTo>
                    <a:pt x="3255" y="714"/>
                    <a:pt x="4979" y="0"/>
                    <a:pt x="6776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289916" cy="90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6551" y="7429203"/>
            <a:ext cx="13761792" cy="2606912"/>
            <a:chOff x="0" y="0"/>
            <a:chExt cx="4697388" cy="8898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97388" cy="889831"/>
            </a:xfrm>
            <a:custGeom>
              <a:avLst/>
              <a:gdLst/>
              <a:ahLst/>
              <a:cxnLst/>
              <a:rect l="l" t="t" r="r" b="b"/>
              <a:pathLst>
                <a:path w="4697388" h="889831">
                  <a:moveTo>
                    <a:pt x="6188" y="0"/>
                  </a:moveTo>
                  <a:lnTo>
                    <a:pt x="4691199" y="0"/>
                  </a:lnTo>
                  <a:cubicBezTo>
                    <a:pt x="4692841" y="0"/>
                    <a:pt x="4694415" y="652"/>
                    <a:pt x="4695575" y="1812"/>
                  </a:cubicBezTo>
                  <a:cubicBezTo>
                    <a:pt x="4696736" y="2973"/>
                    <a:pt x="4697388" y="4547"/>
                    <a:pt x="4697388" y="6188"/>
                  </a:cubicBezTo>
                  <a:lnTo>
                    <a:pt x="4697388" y="883643"/>
                  </a:lnTo>
                  <a:cubicBezTo>
                    <a:pt x="4697388" y="887061"/>
                    <a:pt x="4694617" y="889831"/>
                    <a:pt x="4691199" y="889831"/>
                  </a:cubicBezTo>
                  <a:lnTo>
                    <a:pt x="6188" y="889831"/>
                  </a:lnTo>
                  <a:cubicBezTo>
                    <a:pt x="2771" y="889831"/>
                    <a:pt x="0" y="887061"/>
                    <a:pt x="0" y="883643"/>
                  </a:cubicBezTo>
                  <a:lnTo>
                    <a:pt x="0" y="6188"/>
                  </a:lnTo>
                  <a:cubicBezTo>
                    <a:pt x="0" y="2771"/>
                    <a:pt x="2771" y="0"/>
                    <a:pt x="6188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697388" cy="90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4223" y="4452591"/>
            <a:ext cx="3253104" cy="2795636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230068" y="7334840"/>
            <a:ext cx="3253104" cy="2795636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149377" y="2121848"/>
            <a:ext cx="1804829" cy="1683413"/>
          </a:xfrm>
          <a:custGeom>
            <a:avLst/>
            <a:gdLst/>
            <a:ahLst/>
            <a:cxnLst/>
            <a:rect l="l" t="t" r="r" b="b"/>
            <a:pathLst>
              <a:path w="1804829" h="1683413">
                <a:moveTo>
                  <a:pt x="0" y="0"/>
                </a:moveTo>
                <a:lnTo>
                  <a:pt x="1804828" y="0"/>
                </a:lnTo>
                <a:lnTo>
                  <a:pt x="1804828" y="1683413"/>
                </a:lnTo>
                <a:lnTo>
                  <a:pt x="0" y="1683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6" name="Freeform 26"/>
          <p:cNvSpPr/>
          <p:nvPr/>
        </p:nvSpPr>
        <p:spPr>
          <a:xfrm>
            <a:off x="1554596" y="5104231"/>
            <a:ext cx="1492358" cy="1492358"/>
          </a:xfrm>
          <a:custGeom>
            <a:avLst/>
            <a:gdLst/>
            <a:ahLst/>
            <a:cxnLst/>
            <a:rect l="l" t="t" r="r" b="b"/>
            <a:pathLst>
              <a:path w="1492358" h="1492358">
                <a:moveTo>
                  <a:pt x="0" y="0"/>
                </a:moveTo>
                <a:lnTo>
                  <a:pt x="1492358" y="0"/>
                </a:lnTo>
                <a:lnTo>
                  <a:pt x="1492358" y="1492357"/>
                </a:lnTo>
                <a:lnTo>
                  <a:pt x="0" y="14923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Freeform 27"/>
          <p:cNvSpPr/>
          <p:nvPr/>
        </p:nvSpPr>
        <p:spPr>
          <a:xfrm>
            <a:off x="14095599" y="7950301"/>
            <a:ext cx="1522041" cy="1564715"/>
          </a:xfrm>
          <a:custGeom>
            <a:avLst/>
            <a:gdLst/>
            <a:ahLst/>
            <a:cxnLst/>
            <a:rect l="l" t="t" r="r" b="b"/>
            <a:pathLst>
              <a:path w="1522041" h="1564715">
                <a:moveTo>
                  <a:pt x="0" y="0"/>
                </a:moveTo>
                <a:lnTo>
                  <a:pt x="1522041" y="0"/>
                </a:lnTo>
                <a:lnTo>
                  <a:pt x="1522041" y="1564715"/>
                </a:lnTo>
                <a:lnTo>
                  <a:pt x="0" y="15647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8" name="TextBox 28"/>
          <p:cNvSpPr txBox="1"/>
          <p:nvPr/>
        </p:nvSpPr>
        <p:spPr>
          <a:xfrm>
            <a:off x="916551" y="556900"/>
            <a:ext cx="7238899" cy="84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58" spc="173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TECHNOLÓGIÁK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1926417"/>
            <a:ext cx="10947047" cy="1469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 </a:t>
            </a:r>
            <a:r>
              <a:rPr lang="en-US" sz="2199" b="1" i="1" u="sng" dirty="0">
                <a:solidFill>
                  <a:srgbClr val="FFFFFF"/>
                </a:solidFill>
                <a:latin typeface="Archivo Black"/>
                <a:ea typeface="Open Sauce Bold Italics"/>
                <a:cs typeface="Open Sauce Bold Italics"/>
                <a:sym typeface="Open Sauce Bold Italics"/>
              </a:rPr>
              <a:t>React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egy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népszerű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JavaScript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könyvtár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amelyet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interaktív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felhasználói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felületek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fejlesztésére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használnak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. A React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fő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előnyei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közé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tartozik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gyors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renderelés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köszönhetően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virtuális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DOM 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használatának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amely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minimalizálja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frissítésekhez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szükséges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számú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változtatást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valódi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DOM-ban.  A React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rendkívül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rugalmas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könnyen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integrálható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más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technológiákkal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könyvtárakkal</a:t>
            </a:r>
            <a:endParaRPr lang="en-US" sz="2199" dirty="0">
              <a:solidFill>
                <a:srgbClr val="FFFFFF"/>
              </a:solidFill>
              <a:latin typeface="Archivo Black"/>
              <a:ea typeface="Open Sauce"/>
              <a:cs typeface="Open Sauce"/>
              <a:sym typeface="Open Sauce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585560" y="4816365"/>
            <a:ext cx="11830409" cy="1840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 </a:t>
            </a:r>
            <a:r>
              <a:rPr lang="en-US" sz="2199" b="1" i="1" u="sng" dirty="0">
                <a:solidFill>
                  <a:srgbClr val="FFFFFF"/>
                </a:solidFill>
                <a:latin typeface="Archivo Black"/>
                <a:ea typeface="Open Sauce Bold Italics"/>
                <a:cs typeface="Open Sauce Bold Italics"/>
                <a:sym typeface="Open Sauce Bold Italics"/>
              </a:rPr>
              <a:t>MySQL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egy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nyílt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forráskódú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relációs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adatbázis-kezelő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rendszer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amelyet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széles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körben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használnak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webalkalmazások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egyéb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szoftverek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adatainak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tárolására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kezelésére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.  A MySQL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erősségei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közé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tartozik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gyors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adatkezelés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megbízhatóság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biztonság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skálázhatóság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amelyek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lehetővé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teszik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rendszerek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könnyű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bővítését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optimalizálását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. A MySQL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webfejlesztés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egyik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legelterjedtebb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adatbázis-kezelő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rendszere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524453"/>
            <a:ext cx="12201368" cy="2584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 </a:t>
            </a:r>
            <a:r>
              <a:rPr lang="en-US" sz="2199" b="1" i="1" u="sng" dirty="0">
                <a:solidFill>
                  <a:srgbClr val="FFFFFF"/>
                </a:solidFill>
                <a:latin typeface="Archivo Black"/>
                <a:ea typeface="Open Sauce Bold Italics"/>
                <a:cs typeface="Open Sauce Bold Italics"/>
                <a:sym typeface="Open Sauce Bold Italics"/>
              </a:rPr>
              <a:t>HTML5 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webfejlesztés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alapja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számos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új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funkciót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elemet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API-t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vezetett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be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felhasználói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élmény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javítása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érdekében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. A HTML5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egyik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legfontosabb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jellemzője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hogy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támogatja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a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multimédiás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tartalmakat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például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videókat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és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hangot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anélkül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hogy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külső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bővítményekre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mint a Flash,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lenne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szükség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.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Emellett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az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HTML5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beépített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űrlapkezelési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lehetőségeket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például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új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típusú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mezőket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(pl.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dátum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, email,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szám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),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valamint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javított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hozzáférhetőségi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funkciókat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kínál</a:t>
            </a:r>
            <a:r>
              <a:rPr lang="en-US" sz="2199" dirty="0">
                <a:solidFill>
                  <a:srgbClr val="FFFFFF"/>
                </a:solidFill>
                <a:latin typeface="Archivo Black"/>
                <a:ea typeface="Open Sauce"/>
                <a:cs typeface="Open Sauce"/>
                <a:sym typeface="Open Sauce"/>
              </a:rPr>
              <a:t>.</a:t>
            </a:r>
          </a:p>
          <a:p>
            <a:pPr algn="ctr">
              <a:lnSpc>
                <a:spcPts val="2859"/>
              </a:lnSpc>
            </a:pPr>
            <a:endParaRPr lang="en-US" sz="2199" dirty="0">
              <a:solidFill>
                <a:srgbClr val="FFFFFF"/>
              </a:solidFill>
              <a:latin typeface="Archivo Black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 dirty="0">
              <a:solidFill>
                <a:srgbClr val="FFFFFF"/>
              </a:solidFill>
              <a:latin typeface="Archivo Black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3113387" y="0"/>
            <a:ext cx="1820863" cy="10287000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66857" y="4433913"/>
            <a:ext cx="11505351" cy="5421897"/>
          </a:xfrm>
          <a:custGeom>
            <a:avLst/>
            <a:gdLst/>
            <a:ahLst/>
            <a:cxnLst/>
            <a:rect l="l" t="t" r="r" b="b"/>
            <a:pathLst>
              <a:path w="11505351" h="5421897">
                <a:moveTo>
                  <a:pt x="0" y="0"/>
                </a:moveTo>
                <a:lnTo>
                  <a:pt x="11505351" y="0"/>
                </a:lnTo>
                <a:lnTo>
                  <a:pt x="11505351" y="5421896"/>
                </a:lnTo>
                <a:lnTo>
                  <a:pt x="0" y="5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3154517" y="2052562"/>
            <a:ext cx="1018653" cy="964942"/>
          </a:xfrm>
          <a:custGeom>
            <a:avLst/>
            <a:gdLst/>
            <a:ahLst/>
            <a:cxnLst/>
            <a:rect l="l" t="t" r="r" b="b"/>
            <a:pathLst>
              <a:path w="1018653" h="964942">
                <a:moveTo>
                  <a:pt x="0" y="0"/>
                </a:moveTo>
                <a:lnTo>
                  <a:pt x="1018653" y="0"/>
                </a:lnTo>
                <a:lnTo>
                  <a:pt x="1018653" y="964943"/>
                </a:lnTo>
                <a:lnTo>
                  <a:pt x="0" y="96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-27637" y="-18436"/>
            <a:ext cx="3182154" cy="10356702"/>
          </a:xfrm>
          <a:custGeom>
            <a:avLst/>
            <a:gdLst/>
            <a:ahLst/>
            <a:cxnLst/>
            <a:rect l="l" t="t" r="r" b="b"/>
            <a:pathLst>
              <a:path w="3382868" h="10216738">
                <a:moveTo>
                  <a:pt x="0" y="0"/>
                </a:moveTo>
                <a:lnTo>
                  <a:pt x="3382868" y="0"/>
                </a:lnTo>
                <a:lnTo>
                  <a:pt x="3382868" y="10216738"/>
                </a:lnTo>
                <a:lnTo>
                  <a:pt x="0" y="1021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760" r="-5076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8646243" y="531879"/>
            <a:ext cx="532532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FUNKCIÓK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29812" y="2004937"/>
            <a:ext cx="13958188" cy="139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felhasználókat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következő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oldal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fogadja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mikor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be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szeretnének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lépni,m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viszont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ha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nincs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fiókjuk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még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akkor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itt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tudják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magukat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regisztrációs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oldalra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navigálni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amely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ugyan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ilyen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desgin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-t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képvisel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illetve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ha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valaki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elfelejtette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jelszavát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szintén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innen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tudja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elérni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jelszófrissítés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621" dirty="0" err="1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oldalt</a:t>
            </a:r>
            <a:r>
              <a:rPr lang="en-US" sz="2621" dirty="0">
                <a:solidFill>
                  <a:srgbClr val="010101"/>
                </a:solidFill>
                <a:latin typeface="Archivo Black"/>
                <a:ea typeface="Montserrat Light"/>
                <a:cs typeface="Montserrat Light"/>
                <a:sym typeface="Montserrat Light"/>
              </a:rPr>
              <a:t> 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844</Words>
  <Application>Microsoft Office PowerPoint</Application>
  <PresentationFormat>Egyéni</PresentationFormat>
  <Paragraphs>59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Calibri</vt:lpstr>
      <vt:lpstr>Montserrat Light</vt:lpstr>
      <vt:lpstr>Montserrat Classic Bold</vt:lpstr>
      <vt:lpstr>Archivo Black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vargaa@kkszki.hu</cp:lastModifiedBy>
  <cp:revision>6</cp:revision>
  <dcterms:created xsi:type="dcterms:W3CDTF">2006-08-16T00:00:00Z</dcterms:created>
  <dcterms:modified xsi:type="dcterms:W3CDTF">2024-11-18T09:46:46Z</dcterms:modified>
  <dc:identifier>DAGWpOA5EB4</dc:identifier>
</cp:coreProperties>
</file>